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9"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DB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BA49CD-B86A-4199-9319-8C8B599BA829}" type="datetimeFigureOut">
              <a:rPr lang="en-US" smtClean="0"/>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3200779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A49CD-B86A-4199-9319-8C8B599BA829}" type="datetimeFigureOut">
              <a:rPr lang="en-US" smtClean="0"/>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3700653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A49CD-B86A-4199-9319-8C8B599BA829}" type="datetimeFigureOut">
              <a:rPr lang="en-US" smtClean="0"/>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1756965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A49CD-B86A-4199-9319-8C8B599BA829}" type="datetimeFigureOut">
              <a:rPr lang="en-US" smtClean="0"/>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2603663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BA49CD-B86A-4199-9319-8C8B599BA829}" type="datetimeFigureOut">
              <a:rPr lang="en-US" smtClean="0"/>
              <a:t>2/11/2013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1973563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BA49CD-B86A-4199-9319-8C8B599BA829}" type="datetimeFigureOut">
              <a:rPr lang="en-US" smtClean="0"/>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560572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BA49CD-B86A-4199-9319-8C8B599BA829}" type="datetimeFigureOut">
              <a:rPr lang="en-US" smtClean="0"/>
              <a:t>2/11/2013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288223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BA49CD-B86A-4199-9319-8C8B599BA829}" type="datetimeFigureOut">
              <a:rPr lang="en-US" smtClean="0"/>
              <a:t>2/11/2013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1533624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A49CD-B86A-4199-9319-8C8B599BA829}" type="datetimeFigureOut">
              <a:rPr lang="en-US" smtClean="0"/>
              <a:t>2/11/2013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535028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A49CD-B86A-4199-9319-8C8B599BA829}" type="datetimeFigureOut">
              <a:rPr lang="en-US" smtClean="0"/>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4214555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A49CD-B86A-4199-9319-8C8B599BA829}" type="datetimeFigureOut">
              <a:rPr lang="en-US" smtClean="0"/>
              <a:t>2/11/2013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9710A-1CA6-49A0-A1D6-BF2417CD0325}" type="slidenum">
              <a:rPr lang="en-US" smtClean="0"/>
              <a:t>‹#›</a:t>
            </a:fld>
            <a:endParaRPr lang="en-US"/>
          </a:p>
        </p:txBody>
      </p:sp>
    </p:spTree>
    <p:extLst>
      <p:ext uri="{BB962C8B-B14F-4D97-AF65-F5344CB8AC3E}">
        <p14:creationId xmlns:p14="http://schemas.microsoft.com/office/powerpoint/2010/main" val="930311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EDB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BA49CD-B86A-4199-9319-8C8B599BA829}" type="datetimeFigureOut">
              <a:rPr lang="en-US" smtClean="0"/>
              <a:t>2/11/2013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49710A-1CA6-49A0-A1D6-BF2417CD0325}" type="slidenum">
              <a:rPr lang="en-US" smtClean="0"/>
              <a:t>‹#›</a:t>
            </a:fld>
            <a:endParaRPr lang="en-US"/>
          </a:p>
        </p:txBody>
      </p:sp>
    </p:spTree>
    <p:extLst>
      <p:ext uri="{BB962C8B-B14F-4D97-AF65-F5344CB8AC3E}">
        <p14:creationId xmlns:p14="http://schemas.microsoft.com/office/powerpoint/2010/main" val="2521934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corestandards.org/Mat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corestandards.org/Math/Practice/MP7" TargetMode="External"/><Relationship Id="rId3" Type="http://schemas.openxmlformats.org/officeDocument/2006/relationships/hyperlink" Target="http://www.corestandards.org/Math/Practice/MP2" TargetMode="External"/><Relationship Id="rId7" Type="http://schemas.openxmlformats.org/officeDocument/2006/relationships/hyperlink" Target="http://www.corestandards.org/Math/Practice/MP6" TargetMode="External"/><Relationship Id="rId2" Type="http://schemas.openxmlformats.org/officeDocument/2006/relationships/hyperlink" Target="http://www.corestandards.org/Math/Practice/MP1" TargetMode="External"/><Relationship Id="rId1" Type="http://schemas.openxmlformats.org/officeDocument/2006/relationships/slideLayout" Target="../slideLayouts/slideLayout2.xml"/><Relationship Id="rId6" Type="http://schemas.openxmlformats.org/officeDocument/2006/relationships/hyperlink" Target="http://www.corestandards.org/Math/Practice/MP5" TargetMode="External"/><Relationship Id="rId5" Type="http://schemas.openxmlformats.org/officeDocument/2006/relationships/hyperlink" Target="http://www.corestandards.org/Math/Practice/MP4" TargetMode="External"/><Relationship Id="rId4" Type="http://schemas.openxmlformats.org/officeDocument/2006/relationships/hyperlink" Target="http://www.corestandards.org/Math/Practice/MP3" TargetMode="External"/><Relationship Id="rId9" Type="http://schemas.openxmlformats.org/officeDocument/2006/relationships/hyperlink" Target="http://www.corestandards.org/Math/Practice/MP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b="1" dirty="0" smtClean="0">
                <a:solidFill>
                  <a:srgbClr val="C00000"/>
                </a:solidFill>
              </a:rPr>
              <a:t>Common Core State Standards in Mathematics</a:t>
            </a:r>
            <a:endParaRPr lang="en-US" dirty="0">
              <a:solidFill>
                <a:srgbClr val="C00000"/>
              </a:solidFill>
            </a:endParaRPr>
          </a:p>
        </p:txBody>
      </p:sp>
      <p:sp>
        <p:nvSpPr>
          <p:cNvPr id="3" name="Subtitle 2"/>
          <p:cNvSpPr>
            <a:spLocks noGrp="1"/>
          </p:cNvSpPr>
          <p:nvPr>
            <p:ph type="subTitle" idx="1"/>
          </p:nvPr>
        </p:nvSpPr>
        <p:spPr/>
        <p:txBody>
          <a:bodyPr/>
          <a:lstStyle/>
          <a:p>
            <a:r>
              <a:rPr lang="en-US" dirty="0" smtClean="0">
                <a:solidFill>
                  <a:srgbClr val="C00000"/>
                </a:solidFill>
              </a:rPr>
              <a:t>What science teachers need to know</a:t>
            </a:r>
          </a:p>
          <a:p>
            <a:endParaRPr lang="en-US" dirty="0"/>
          </a:p>
        </p:txBody>
      </p:sp>
    </p:spTree>
    <p:extLst>
      <p:ext uri="{BB962C8B-B14F-4D97-AF65-F5344CB8AC3E}">
        <p14:creationId xmlns:p14="http://schemas.microsoft.com/office/powerpoint/2010/main" val="1329719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158"/>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457200" y="990600"/>
            <a:ext cx="8229600" cy="5715000"/>
          </a:xfrm>
        </p:spPr>
        <p:txBody>
          <a:bodyPr>
            <a:normAutofit fontScale="70000" lnSpcReduction="20000"/>
          </a:bodyPr>
          <a:lstStyle/>
          <a:p>
            <a:pPr marL="514350" indent="-514350">
              <a:buAutoNum type="arabicParenR" startAt="4"/>
            </a:pPr>
            <a:r>
              <a:rPr lang="en-US" b="1" dirty="0" smtClean="0"/>
              <a:t>Model </a:t>
            </a:r>
            <a:r>
              <a:rPr lang="en-US" b="1" dirty="0"/>
              <a:t>with mathematics</a:t>
            </a:r>
            <a:r>
              <a:rPr lang="en-US" b="1" dirty="0" smtClean="0"/>
              <a:t>.</a:t>
            </a:r>
          </a:p>
          <a:p>
            <a:pPr marL="514350" indent="-514350">
              <a:buAutoNum type="arabicParenR" startAt="4"/>
            </a:pPr>
            <a:endParaRPr lang="en-US" dirty="0"/>
          </a:p>
          <a:p>
            <a:pPr marL="0" indent="0">
              <a:buNone/>
            </a:pPr>
            <a:r>
              <a:rPr lang="en-US" dirty="0"/>
              <a:t>Mathematically proficient students can apply the mathematics they know to solve problems arising in everyday life, society, and the workplace. </a:t>
            </a:r>
            <a:endParaRPr lang="en-US" dirty="0" smtClean="0"/>
          </a:p>
          <a:p>
            <a:pPr marL="0" indent="0">
              <a:buNone/>
            </a:pPr>
            <a:endParaRPr lang="en-US" dirty="0"/>
          </a:p>
          <a:p>
            <a:pPr marL="0" indent="0">
              <a:buNone/>
            </a:pPr>
            <a:r>
              <a:rPr lang="en-US" dirty="0" smtClean="0"/>
              <a:t>In </a:t>
            </a:r>
            <a:r>
              <a:rPr lang="en-US" dirty="0"/>
              <a:t>middle grades, a student might apply proportional reasoning to plan a school event or analyze a problem in the community. By high school, a student might use geometry to solve a design problem or use a function to describe how one quantity of interest depends on another. </a:t>
            </a:r>
            <a:endParaRPr lang="en-US" dirty="0" smtClean="0"/>
          </a:p>
          <a:p>
            <a:pPr marL="0" indent="0">
              <a:buNone/>
            </a:pPr>
            <a:endParaRPr lang="en-US" dirty="0"/>
          </a:p>
          <a:p>
            <a:pPr marL="0" indent="0">
              <a:buNone/>
            </a:pPr>
            <a:r>
              <a:rPr lang="en-US" dirty="0" smtClean="0"/>
              <a:t>Mathematically </a:t>
            </a:r>
            <a:r>
              <a:rPr lang="en-US" dirty="0"/>
              <a:t>proficient students who can apply what they know are comfortable making assumptions and approximations to simplify a complicated situation, realizing that these may need revision later. </a:t>
            </a:r>
            <a:endParaRPr lang="en-US" dirty="0" smtClean="0"/>
          </a:p>
          <a:p>
            <a:pPr marL="0" indent="0">
              <a:buNone/>
            </a:pPr>
            <a:endParaRPr lang="en-US" dirty="0"/>
          </a:p>
          <a:p>
            <a:pPr marL="0" indent="0">
              <a:buNone/>
            </a:pPr>
            <a:r>
              <a:rPr lang="en-US" dirty="0" smtClean="0"/>
              <a:t>They </a:t>
            </a:r>
            <a:r>
              <a:rPr lang="en-US" dirty="0"/>
              <a:t>routinely interpret their mathematical results in the context of the situation and reflect on whether the results make sense, possibly improving the model if it has not served its purpose.</a:t>
            </a:r>
          </a:p>
          <a:p>
            <a:pPr marL="0" indent="0">
              <a:buNone/>
            </a:pPr>
            <a:endParaRPr lang="en-US" dirty="0"/>
          </a:p>
        </p:txBody>
      </p:sp>
    </p:spTree>
    <p:extLst>
      <p:ext uri="{BB962C8B-B14F-4D97-AF65-F5344CB8AC3E}">
        <p14:creationId xmlns:p14="http://schemas.microsoft.com/office/powerpoint/2010/main" val="1867022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152400" y="838200"/>
            <a:ext cx="8839200" cy="5715000"/>
          </a:xfrm>
        </p:spPr>
        <p:txBody>
          <a:bodyPr>
            <a:normAutofit fontScale="70000" lnSpcReduction="20000"/>
          </a:bodyPr>
          <a:lstStyle/>
          <a:p>
            <a:pPr marL="514350" indent="-514350">
              <a:buAutoNum type="arabicParenR" startAt="5"/>
            </a:pPr>
            <a:r>
              <a:rPr lang="en-US" b="1" dirty="0" smtClean="0"/>
              <a:t>Use </a:t>
            </a:r>
            <a:r>
              <a:rPr lang="en-US" b="1" dirty="0"/>
              <a:t>appropriate tools strategically</a:t>
            </a:r>
            <a:r>
              <a:rPr lang="en-US" b="1" dirty="0" smtClean="0"/>
              <a:t>.</a:t>
            </a:r>
          </a:p>
          <a:p>
            <a:pPr marL="514350" indent="-514350">
              <a:buAutoNum type="arabicParenR" startAt="5"/>
            </a:pPr>
            <a:endParaRPr lang="en-US" b="1" dirty="0"/>
          </a:p>
          <a:p>
            <a:pPr marL="0" indent="0">
              <a:buNone/>
            </a:pPr>
            <a:r>
              <a:rPr lang="en-US" dirty="0"/>
              <a:t>Mathematically proficient students consider the available tools when solving a mathematical problem. </a:t>
            </a:r>
            <a:endParaRPr lang="en-US" dirty="0" smtClean="0"/>
          </a:p>
          <a:p>
            <a:pPr marL="0" indent="0">
              <a:buNone/>
            </a:pPr>
            <a:endParaRPr lang="en-US" dirty="0"/>
          </a:p>
          <a:p>
            <a:pPr marL="0" indent="0">
              <a:buNone/>
            </a:pPr>
            <a:r>
              <a:rPr lang="en-US" dirty="0" smtClean="0"/>
              <a:t>Proficient </a:t>
            </a:r>
            <a:r>
              <a:rPr lang="en-US" dirty="0"/>
              <a:t>students are sufficiently familiar with tools appropriate for their grade or course to make sound decisions about when each of these tools might be helpful, recognizing both the insight to be gained and their limitations. </a:t>
            </a:r>
            <a:endParaRPr lang="en-US" dirty="0" smtClean="0"/>
          </a:p>
          <a:p>
            <a:pPr marL="0" indent="0">
              <a:buNone/>
            </a:pPr>
            <a:endParaRPr lang="en-US" dirty="0"/>
          </a:p>
          <a:p>
            <a:pPr marL="0" indent="0">
              <a:buNone/>
            </a:pPr>
            <a:r>
              <a:rPr lang="en-US" dirty="0" smtClean="0"/>
              <a:t>They </a:t>
            </a:r>
            <a:r>
              <a:rPr lang="en-US" dirty="0"/>
              <a:t>detect possible errors by strategically using estimation and other mathematical knowledge. When making mathematical models, they know that technology can enable them to visualize the results of varying assumptions, explore consequences, and compare predictions with data. </a:t>
            </a:r>
            <a:endParaRPr lang="en-US" dirty="0" smtClean="0"/>
          </a:p>
          <a:p>
            <a:pPr marL="0" indent="0">
              <a:buNone/>
            </a:pPr>
            <a:endParaRPr lang="en-US" dirty="0"/>
          </a:p>
          <a:p>
            <a:pPr marL="0" indent="0">
              <a:buNone/>
            </a:pPr>
            <a:r>
              <a:rPr lang="en-US" dirty="0" smtClean="0"/>
              <a:t>Mathematically </a:t>
            </a:r>
            <a:r>
              <a:rPr lang="en-US" dirty="0"/>
              <a:t>proficient students at various grade levels are able to identify relevant external mathematical resources, such as digital content located on a website, and use them to pose or solve problems. </a:t>
            </a:r>
            <a:endParaRPr lang="en-US" dirty="0" smtClean="0"/>
          </a:p>
        </p:txBody>
      </p:sp>
    </p:spTree>
    <p:extLst>
      <p:ext uri="{BB962C8B-B14F-4D97-AF65-F5344CB8AC3E}">
        <p14:creationId xmlns:p14="http://schemas.microsoft.com/office/powerpoint/2010/main" val="1258577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457200" y="914400"/>
            <a:ext cx="8229600" cy="5211763"/>
          </a:xfrm>
        </p:spPr>
        <p:txBody>
          <a:bodyPr>
            <a:normAutofit fontScale="70000" lnSpcReduction="20000"/>
          </a:bodyPr>
          <a:lstStyle/>
          <a:p>
            <a:pPr marL="0" indent="0">
              <a:buNone/>
            </a:pPr>
            <a:r>
              <a:rPr lang="en-US" b="1" dirty="0" smtClean="0"/>
              <a:t>6)  Attend </a:t>
            </a:r>
            <a:r>
              <a:rPr lang="en-US" b="1" dirty="0"/>
              <a:t>to precision</a:t>
            </a:r>
            <a:r>
              <a:rPr lang="en-US" b="1" dirty="0" smtClean="0"/>
              <a:t>.  </a:t>
            </a:r>
          </a:p>
          <a:p>
            <a:pPr marL="0" indent="0">
              <a:buNone/>
            </a:pPr>
            <a:endParaRPr lang="en-US" dirty="0"/>
          </a:p>
          <a:p>
            <a:pPr marL="0" indent="0">
              <a:buNone/>
            </a:pPr>
            <a:r>
              <a:rPr lang="en-US" dirty="0"/>
              <a:t>Mathematically proficient students try to communicate precisely to others. They try to use clear definitions in discussion with others and in their own reasoning. </a:t>
            </a:r>
            <a:endParaRPr lang="en-US" dirty="0" smtClean="0"/>
          </a:p>
          <a:p>
            <a:pPr marL="0" indent="0">
              <a:buNone/>
            </a:pPr>
            <a:endParaRPr lang="en-US" dirty="0"/>
          </a:p>
          <a:p>
            <a:pPr marL="0" indent="0">
              <a:buNone/>
            </a:pPr>
            <a:r>
              <a:rPr lang="en-US" dirty="0" smtClean="0"/>
              <a:t>They </a:t>
            </a:r>
            <a:r>
              <a:rPr lang="en-US" dirty="0"/>
              <a:t>state the meaning of the symbols they choose, including using the equal sign consistently and appropriately. They are careful about specifying units of measure, and labeling axes to clarify the correspondence with quantities in a problem. </a:t>
            </a:r>
            <a:endParaRPr lang="en-US" dirty="0" smtClean="0"/>
          </a:p>
          <a:p>
            <a:pPr marL="0" indent="0">
              <a:buNone/>
            </a:pPr>
            <a:endParaRPr lang="en-US" dirty="0"/>
          </a:p>
          <a:p>
            <a:pPr marL="0" indent="0">
              <a:buNone/>
            </a:pPr>
            <a:r>
              <a:rPr lang="en-US" dirty="0" smtClean="0"/>
              <a:t>They </a:t>
            </a:r>
            <a:r>
              <a:rPr lang="en-US" dirty="0"/>
              <a:t>calculate accurately and efficiently, express numerical answers with a degree of precision appropriate for the problem context. In the elementary grades, students give carefully formulated explanations to each other. By the time they reach high school they have learned to examine claims and make explicit use of definitions.</a:t>
            </a:r>
          </a:p>
          <a:p>
            <a:pPr marL="0" indent="0">
              <a:buNone/>
            </a:pPr>
            <a:endParaRPr lang="en-US" dirty="0"/>
          </a:p>
        </p:txBody>
      </p:sp>
    </p:spTree>
    <p:extLst>
      <p:ext uri="{BB962C8B-B14F-4D97-AF65-F5344CB8AC3E}">
        <p14:creationId xmlns:p14="http://schemas.microsoft.com/office/powerpoint/2010/main" val="2658889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457200" y="838200"/>
            <a:ext cx="8534400" cy="5867400"/>
          </a:xfrm>
        </p:spPr>
        <p:txBody>
          <a:bodyPr>
            <a:normAutofit fontScale="70000" lnSpcReduction="20000"/>
          </a:bodyPr>
          <a:lstStyle/>
          <a:p>
            <a:pPr marL="514350" indent="-514350">
              <a:buAutoNum type="arabicParenR" startAt="7"/>
            </a:pPr>
            <a:r>
              <a:rPr lang="en-US" b="1" dirty="0" smtClean="0"/>
              <a:t>Look </a:t>
            </a:r>
            <a:r>
              <a:rPr lang="en-US" b="1" dirty="0"/>
              <a:t>for and make use of structure</a:t>
            </a:r>
            <a:r>
              <a:rPr lang="en-US" b="1" dirty="0" smtClean="0"/>
              <a:t>.  </a:t>
            </a:r>
          </a:p>
          <a:p>
            <a:pPr marL="0" indent="0">
              <a:buNone/>
            </a:pPr>
            <a:endParaRPr lang="en-US" b="1" dirty="0"/>
          </a:p>
          <a:p>
            <a:pPr marL="0" indent="0">
              <a:buNone/>
            </a:pPr>
            <a:r>
              <a:rPr lang="en-US" dirty="0"/>
              <a:t>Mathematically proficient students look closely to discern a pattern or structure. </a:t>
            </a:r>
            <a:endParaRPr lang="en-US" dirty="0" smtClean="0"/>
          </a:p>
          <a:p>
            <a:pPr marL="0" indent="0">
              <a:buNone/>
            </a:pPr>
            <a:endParaRPr lang="en-US" dirty="0"/>
          </a:p>
          <a:p>
            <a:pPr marL="0" indent="0">
              <a:buNone/>
            </a:pPr>
            <a:r>
              <a:rPr lang="en-US" dirty="0" smtClean="0"/>
              <a:t>For example, </a:t>
            </a:r>
            <a:r>
              <a:rPr lang="en-US" dirty="0"/>
              <a:t>students will see 7 × 8 equals the well remembered 7 × 5 + 7 × 3, in preparation for learning about the distributive property. In the expression </a:t>
            </a:r>
            <a:r>
              <a:rPr lang="en-US" i="1" dirty="0"/>
              <a:t>x</a:t>
            </a:r>
            <a:r>
              <a:rPr lang="en-US" baseline="30000" dirty="0"/>
              <a:t>2</a:t>
            </a:r>
            <a:r>
              <a:rPr lang="en-US" dirty="0"/>
              <a:t> + 9</a:t>
            </a:r>
            <a:r>
              <a:rPr lang="en-US" i="1" dirty="0"/>
              <a:t>x</a:t>
            </a:r>
            <a:r>
              <a:rPr lang="en-US" dirty="0"/>
              <a:t> + 14, older students can see the 14 as 2 × 7 and the 9 as 2 + 7. </a:t>
            </a:r>
            <a:endParaRPr lang="en-US" dirty="0" smtClean="0"/>
          </a:p>
          <a:p>
            <a:pPr marL="0" indent="0">
              <a:buNone/>
            </a:pPr>
            <a:endParaRPr lang="en-US" dirty="0"/>
          </a:p>
          <a:p>
            <a:pPr marL="0" indent="0">
              <a:buNone/>
            </a:pPr>
            <a:r>
              <a:rPr lang="en-US" dirty="0" smtClean="0"/>
              <a:t>They </a:t>
            </a:r>
            <a:r>
              <a:rPr lang="en-US" dirty="0"/>
              <a:t>recognize the significance of an existing line in a geometric figure and can use the strategy of drawing an auxiliary line for solving problems. </a:t>
            </a:r>
            <a:endParaRPr lang="en-US" dirty="0" smtClean="0"/>
          </a:p>
          <a:p>
            <a:pPr marL="0" indent="0">
              <a:buNone/>
            </a:pPr>
            <a:endParaRPr lang="en-US" dirty="0"/>
          </a:p>
          <a:p>
            <a:pPr marL="0" indent="0">
              <a:buNone/>
            </a:pPr>
            <a:r>
              <a:rPr lang="en-US" dirty="0" smtClean="0"/>
              <a:t>They </a:t>
            </a:r>
            <a:r>
              <a:rPr lang="en-US" dirty="0"/>
              <a:t>can see complicated things, such as some algebraic expressions, as single objects or as being composed of several objects. </a:t>
            </a:r>
            <a:endParaRPr lang="en-US" dirty="0" smtClean="0"/>
          </a:p>
          <a:p>
            <a:pPr marL="0" indent="0">
              <a:buNone/>
            </a:pPr>
            <a:endParaRPr lang="en-US" dirty="0"/>
          </a:p>
          <a:p>
            <a:pPr marL="0" indent="0">
              <a:buNone/>
            </a:pPr>
            <a:r>
              <a:rPr lang="en-US" dirty="0" smtClean="0"/>
              <a:t>For </a:t>
            </a:r>
            <a:r>
              <a:rPr lang="en-US" dirty="0"/>
              <a:t>example, they can see 5 – 3(</a:t>
            </a:r>
            <a:r>
              <a:rPr lang="en-US" i="1" dirty="0"/>
              <a:t>x</a:t>
            </a:r>
            <a:r>
              <a:rPr lang="en-US" dirty="0"/>
              <a:t> – </a:t>
            </a:r>
            <a:r>
              <a:rPr lang="en-US" i="1" dirty="0"/>
              <a:t>y</a:t>
            </a:r>
            <a:r>
              <a:rPr lang="en-US" dirty="0"/>
              <a:t>)</a:t>
            </a:r>
            <a:r>
              <a:rPr lang="en-US" baseline="30000" dirty="0"/>
              <a:t>2</a:t>
            </a:r>
            <a:r>
              <a:rPr lang="en-US" dirty="0"/>
              <a:t> as 5 minus a positive number times a square and use that to realize that its value cannot be more than 5 for any real numbers </a:t>
            </a:r>
            <a:r>
              <a:rPr lang="en-US" i="1" dirty="0"/>
              <a:t>x</a:t>
            </a:r>
            <a:r>
              <a:rPr lang="en-US" dirty="0"/>
              <a:t> and </a:t>
            </a:r>
            <a:r>
              <a:rPr lang="en-US" i="1" dirty="0"/>
              <a:t>y</a:t>
            </a:r>
            <a:r>
              <a:rPr lang="en-US" dirty="0"/>
              <a:t>.</a:t>
            </a:r>
          </a:p>
          <a:p>
            <a:pPr marL="0" indent="0">
              <a:buNone/>
            </a:pPr>
            <a:endParaRPr lang="en-US" dirty="0"/>
          </a:p>
        </p:txBody>
      </p:sp>
    </p:spTree>
    <p:extLst>
      <p:ext uri="{BB962C8B-B14F-4D97-AF65-F5344CB8AC3E}">
        <p14:creationId xmlns:p14="http://schemas.microsoft.com/office/powerpoint/2010/main" val="2169281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p:txBody>
          <a:bodyPr>
            <a:normAutofit fontScale="85000" lnSpcReduction="10000"/>
          </a:bodyPr>
          <a:lstStyle/>
          <a:p>
            <a:pPr marL="514350" indent="-514350">
              <a:buAutoNum type="arabicParenR" startAt="8"/>
            </a:pPr>
            <a:r>
              <a:rPr lang="en-US" b="1" dirty="0" smtClean="0"/>
              <a:t>Look </a:t>
            </a:r>
            <a:r>
              <a:rPr lang="en-US" b="1" dirty="0"/>
              <a:t>for and express regularity in repeated </a:t>
            </a:r>
            <a:r>
              <a:rPr lang="en-US" b="1" dirty="0" smtClean="0"/>
              <a:t>reasoning.  </a:t>
            </a:r>
          </a:p>
          <a:p>
            <a:pPr marL="0" indent="0">
              <a:buNone/>
            </a:pPr>
            <a:endParaRPr lang="en-US" dirty="0"/>
          </a:p>
          <a:p>
            <a:pPr marL="0" indent="0">
              <a:buNone/>
            </a:pPr>
            <a:r>
              <a:rPr lang="en-US" dirty="0"/>
              <a:t>Mathematically proficient students notice if calculations are repeated, and look both for general methods and for shortcuts. </a:t>
            </a:r>
            <a:endParaRPr lang="en-US" dirty="0" smtClean="0"/>
          </a:p>
          <a:p>
            <a:pPr marL="0" indent="0">
              <a:buNone/>
            </a:pPr>
            <a:endParaRPr lang="en-US" dirty="0"/>
          </a:p>
          <a:p>
            <a:pPr marL="0" indent="0">
              <a:buNone/>
            </a:pPr>
            <a:r>
              <a:rPr lang="en-US" dirty="0" smtClean="0"/>
              <a:t>As </a:t>
            </a:r>
            <a:r>
              <a:rPr lang="en-US" dirty="0"/>
              <a:t>they work to solve a problem, mathematically proficient students maintain oversight of the process, while attending to the details. They continually evaluate the reasonableness of their intermediate results.</a:t>
            </a:r>
          </a:p>
          <a:p>
            <a:pPr marL="0" indent="0">
              <a:buNone/>
            </a:pPr>
            <a:endParaRPr lang="en-US" dirty="0"/>
          </a:p>
        </p:txBody>
      </p:sp>
    </p:spTree>
    <p:extLst>
      <p:ext uri="{BB962C8B-B14F-4D97-AF65-F5344CB8AC3E}">
        <p14:creationId xmlns:p14="http://schemas.microsoft.com/office/powerpoint/2010/main" val="3392398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hlinkClick r:id="rId2"/>
              </a:rPr>
              <a:t>http://</a:t>
            </a:r>
            <a:r>
              <a:rPr lang="en-US" dirty="0" smtClean="0">
                <a:hlinkClick r:id="rId2"/>
              </a:rPr>
              <a:t>www.corestandards.org/Math</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For over a decade, research studies of mathematics education in high-performing countries have pointed to the conclusion that the mathematics curriculum in the United States must become substantially more focused and coherent in order to improve mathematics achievement in this country. </a:t>
            </a:r>
            <a:r>
              <a:rPr lang="en-US" dirty="0" smtClean="0"/>
              <a:t/>
            </a:r>
            <a:br>
              <a:rPr lang="en-US" dirty="0" smtClean="0"/>
            </a:br>
            <a:endParaRPr lang="en-US" dirty="0" smtClean="0"/>
          </a:p>
          <a:p>
            <a:pPr marL="0" indent="0">
              <a:buNone/>
            </a:pPr>
            <a:r>
              <a:rPr lang="en-US" dirty="0" smtClean="0"/>
              <a:t>To </a:t>
            </a:r>
            <a:r>
              <a:rPr lang="en-US" dirty="0"/>
              <a:t>deliver on the promise of common standards, the standards must address the problem of a curriculum that is “a mile wide and an inch deep.” These Standards are a substantial answer to that challenge.</a:t>
            </a:r>
          </a:p>
          <a:p>
            <a:pPr marL="0" indent="0">
              <a:buNone/>
            </a:pPr>
            <a:endParaRPr lang="en-US" dirty="0"/>
          </a:p>
        </p:txBody>
      </p:sp>
    </p:spTree>
    <p:extLst>
      <p:ext uri="{BB962C8B-B14F-4D97-AF65-F5344CB8AC3E}">
        <p14:creationId xmlns:p14="http://schemas.microsoft.com/office/powerpoint/2010/main" val="1870558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92500" lnSpcReduction="10000"/>
          </a:bodyPr>
          <a:lstStyle/>
          <a:p>
            <a:pPr marL="0" indent="0">
              <a:buNone/>
            </a:pPr>
            <a:r>
              <a:rPr lang="en-US" dirty="0"/>
              <a:t>The Standards set grade-specific standards but do not define the intervention methods or materials necessary to support students who are well below or well above grade-level expectations</a:t>
            </a:r>
            <a:r>
              <a:rPr lang="en-US" dirty="0" smtClean="0"/>
              <a:t>.</a:t>
            </a:r>
          </a:p>
          <a:p>
            <a:pPr marL="0" indent="0">
              <a:buNone/>
            </a:pPr>
            <a:endParaRPr lang="en-US" dirty="0"/>
          </a:p>
          <a:p>
            <a:pPr marL="0" indent="0">
              <a:buNone/>
            </a:pPr>
            <a:r>
              <a:rPr lang="en-US" dirty="0"/>
              <a:t>No set of grade-specific standards can fully reflect the great variety in abilities, needs, learning rates, and achievement levels of students in any given classroom. However, the Standards do provide clear signposts along the way to the goal of college and career readiness for all students.</a:t>
            </a:r>
          </a:p>
          <a:p>
            <a:pPr marL="0" indent="0">
              <a:buNone/>
            </a:pPr>
            <a:endParaRPr lang="en-US" dirty="0"/>
          </a:p>
        </p:txBody>
      </p:sp>
    </p:spTree>
    <p:extLst>
      <p:ext uri="{BB962C8B-B14F-4D97-AF65-F5344CB8AC3E}">
        <p14:creationId xmlns:p14="http://schemas.microsoft.com/office/powerpoint/2010/main" val="1054641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Read the Common Core State Standards in Mathematics</a:t>
            </a:r>
            <a:endParaRPr lang="en-US" dirty="0"/>
          </a:p>
        </p:txBody>
      </p:sp>
      <p:sp>
        <p:nvSpPr>
          <p:cNvPr id="3" name="Content Placeholder 2"/>
          <p:cNvSpPr>
            <a:spLocks noGrp="1"/>
          </p:cNvSpPr>
          <p:nvPr>
            <p:ph idx="1"/>
          </p:nvPr>
        </p:nvSpPr>
        <p:spPr>
          <a:xfrm>
            <a:off x="152400" y="1600200"/>
            <a:ext cx="8763000" cy="4525963"/>
          </a:xfrm>
        </p:spPr>
        <p:txBody>
          <a:bodyPr>
            <a:normAutofit fontScale="92500" lnSpcReduction="20000"/>
          </a:bodyPr>
          <a:lstStyle/>
          <a:p>
            <a:r>
              <a:rPr lang="en-US" b="1" dirty="0"/>
              <a:t>Standards</a:t>
            </a:r>
            <a:r>
              <a:rPr lang="en-US" dirty="0"/>
              <a:t> define what students should understand and be able to do</a:t>
            </a:r>
            <a:r>
              <a:rPr lang="en-US" dirty="0" smtClean="0"/>
              <a:t>.</a:t>
            </a:r>
            <a:br>
              <a:rPr lang="en-US" dirty="0" smtClean="0"/>
            </a:br>
            <a:endParaRPr lang="en-US" dirty="0"/>
          </a:p>
          <a:p>
            <a:r>
              <a:rPr lang="en-US" b="1" dirty="0"/>
              <a:t>Clusters</a:t>
            </a:r>
            <a:r>
              <a:rPr lang="en-US" dirty="0"/>
              <a:t> summarize groups of related standards. Note that standards from different clusters may sometimes be closely related, because mathematics is a connected subject</a:t>
            </a:r>
            <a:r>
              <a:rPr lang="en-US" dirty="0" smtClean="0"/>
              <a:t>.</a:t>
            </a:r>
            <a:br>
              <a:rPr lang="en-US" dirty="0" smtClean="0"/>
            </a:br>
            <a:endParaRPr lang="en-US" dirty="0"/>
          </a:p>
          <a:p>
            <a:r>
              <a:rPr lang="en-US" b="1" dirty="0"/>
              <a:t>Domains</a:t>
            </a:r>
            <a:r>
              <a:rPr lang="en-US" dirty="0"/>
              <a:t> are larger groups of related standards. Standards from different domains may sometimes be closely related.</a:t>
            </a:r>
          </a:p>
          <a:p>
            <a:pPr marL="0" indent="0">
              <a:buNone/>
            </a:pPr>
            <a:endParaRPr lang="en-US" dirty="0"/>
          </a:p>
        </p:txBody>
      </p:sp>
    </p:spTree>
    <p:extLst>
      <p:ext uri="{BB962C8B-B14F-4D97-AF65-F5344CB8AC3E}">
        <p14:creationId xmlns:p14="http://schemas.microsoft.com/office/powerpoint/2010/main" val="3764313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882" t="20896" r="2891" b="7555"/>
          <a:stretch/>
        </p:blipFill>
        <p:spPr bwMode="auto">
          <a:xfrm>
            <a:off x="914400" y="266700"/>
            <a:ext cx="7026322"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908712" y="838200"/>
            <a:ext cx="6787487" cy="1295400"/>
          </a:xfrm>
          <a:prstGeom prst="ellipse">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p:cNvSpPr txBox="1"/>
          <p:nvPr/>
        </p:nvSpPr>
        <p:spPr>
          <a:xfrm>
            <a:off x="7940722" y="468868"/>
            <a:ext cx="1127078" cy="369332"/>
          </a:xfrm>
          <a:prstGeom prst="rect">
            <a:avLst/>
          </a:prstGeom>
          <a:noFill/>
          <a:ln>
            <a:solidFill>
              <a:schemeClr val="tx1"/>
            </a:solidFill>
          </a:ln>
        </p:spPr>
        <p:txBody>
          <a:bodyPr wrap="square" rtlCol="0">
            <a:spAutoFit/>
          </a:bodyPr>
          <a:lstStyle/>
          <a:p>
            <a:r>
              <a:rPr lang="en-US" dirty="0" smtClean="0"/>
              <a:t>domain</a:t>
            </a:r>
            <a:endParaRPr lang="en-US" dirty="0"/>
          </a:p>
        </p:txBody>
      </p:sp>
      <p:cxnSp>
        <p:nvCxnSpPr>
          <p:cNvPr id="8" name="Straight Arrow Connector 7"/>
          <p:cNvCxnSpPr/>
          <p:nvPr/>
        </p:nvCxnSpPr>
        <p:spPr>
          <a:xfrm flipH="1">
            <a:off x="7696199" y="990600"/>
            <a:ext cx="808062" cy="3810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263469" y="2667000"/>
            <a:ext cx="1143000" cy="369332"/>
          </a:xfrm>
          <a:prstGeom prst="rect">
            <a:avLst/>
          </a:prstGeom>
          <a:noFill/>
          <a:ln>
            <a:solidFill>
              <a:schemeClr val="tx1"/>
            </a:solidFill>
          </a:ln>
        </p:spPr>
        <p:txBody>
          <a:bodyPr wrap="square" rtlCol="0">
            <a:spAutoFit/>
          </a:bodyPr>
          <a:lstStyle/>
          <a:p>
            <a:pPr algn="ctr"/>
            <a:r>
              <a:rPr lang="en-US" dirty="0" smtClean="0"/>
              <a:t>cluster</a:t>
            </a:r>
            <a:endParaRPr lang="en-US" dirty="0"/>
          </a:p>
        </p:txBody>
      </p:sp>
      <p:cxnSp>
        <p:nvCxnSpPr>
          <p:cNvPr id="13" name="Straight Arrow Connector 12"/>
          <p:cNvCxnSpPr/>
          <p:nvPr/>
        </p:nvCxnSpPr>
        <p:spPr>
          <a:xfrm flipH="1">
            <a:off x="5859438" y="3124200"/>
            <a:ext cx="808062" cy="5334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3206234"/>
            <a:ext cx="1127078" cy="369332"/>
          </a:xfrm>
          <a:prstGeom prst="rect">
            <a:avLst/>
          </a:prstGeom>
          <a:noFill/>
          <a:ln>
            <a:solidFill>
              <a:schemeClr val="tx1"/>
            </a:solidFill>
          </a:ln>
        </p:spPr>
        <p:txBody>
          <a:bodyPr wrap="square" rtlCol="0">
            <a:spAutoFit/>
          </a:bodyPr>
          <a:lstStyle/>
          <a:p>
            <a:r>
              <a:rPr lang="en-US" dirty="0" smtClean="0"/>
              <a:t>standards</a:t>
            </a:r>
            <a:endParaRPr lang="en-US" dirty="0"/>
          </a:p>
        </p:txBody>
      </p:sp>
      <p:cxnSp>
        <p:nvCxnSpPr>
          <p:cNvPr id="16" name="Straight Arrow Connector 15"/>
          <p:cNvCxnSpPr/>
          <p:nvPr/>
        </p:nvCxnSpPr>
        <p:spPr>
          <a:xfrm>
            <a:off x="762000" y="3657600"/>
            <a:ext cx="609600" cy="27636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04800" y="3657600"/>
            <a:ext cx="1066800" cy="12954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676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a:t>Standards for Mathematical Practice</a:t>
            </a:r>
          </a:p>
        </p:txBody>
      </p:sp>
      <p:sp>
        <p:nvSpPr>
          <p:cNvPr id="3" name="Content Placeholder 2"/>
          <p:cNvSpPr>
            <a:spLocks noGrp="1"/>
          </p:cNvSpPr>
          <p:nvPr>
            <p:ph idx="1"/>
          </p:nvPr>
        </p:nvSpPr>
        <p:spPr>
          <a:xfrm>
            <a:off x="457200" y="1066800"/>
            <a:ext cx="8458200" cy="5562600"/>
          </a:xfrm>
        </p:spPr>
        <p:txBody>
          <a:bodyPr>
            <a:normAutofit fontScale="70000" lnSpcReduction="20000"/>
          </a:bodyPr>
          <a:lstStyle/>
          <a:p>
            <a:pPr marL="0" indent="0">
              <a:buNone/>
            </a:pPr>
            <a:r>
              <a:rPr lang="en-US" b="1" dirty="0" smtClean="0">
                <a:hlinkClick r:id="rId2" action="ppaction://hlinkfile"/>
              </a:rPr>
              <a:t>MP1</a:t>
            </a:r>
            <a:r>
              <a:rPr lang="en-US" b="1" dirty="0" smtClean="0"/>
              <a:t> </a:t>
            </a:r>
            <a:r>
              <a:rPr lang="en-US" b="1" dirty="0"/>
              <a:t>Make sense of problems and persevere in solving them.</a:t>
            </a:r>
            <a:r>
              <a:rPr lang="en-US" dirty="0"/>
              <a:t> </a:t>
            </a:r>
            <a:endParaRPr lang="en-US" dirty="0" smtClean="0"/>
          </a:p>
          <a:p>
            <a:pPr marL="0" indent="0">
              <a:buNone/>
            </a:pPr>
            <a:endParaRPr lang="en-US" dirty="0"/>
          </a:p>
          <a:p>
            <a:pPr marL="0" indent="0">
              <a:buNone/>
            </a:pPr>
            <a:r>
              <a:rPr lang="en-US" b="1" dirty="0">
                <a:hlinkClick r:id="rId3" action="ppaction://hlinkfile"/>
              </a:rPr>
              <a:t>MP2</a:t>
            </a:r>
            <a:r>
              <a:rPr lang="en-US" b="1" dirty="0"/>
              <a:t> Reason abstractly and quantitatively</a:t>
            </a:r>
            <a:r>
              <a:rPr lang="en-US" b="1" dirty="0" smtClean="0"/>
              <a:t>.</a:t>
            </a:r>
          </a:p>
          <a:p>
            <a:pPr marL="0" indent="0">
              <a:buNone/>
            </a:pPr>
            <a:endParaRPr lang="en-US" b="1" dirty="0"/>
          </a:p>
          <a:p>
            <a:pPr marL="0" indent="0">
              <a:buNone/>
            </a:pPr>
            <a:r>
              <a:rPr lang="en-US" b="1" dirty="0">
                <a:hlinkClick r:id="rId4" action="ppaction://hlinkfile"/>
              </a:rPr>
              <a:t>MP3</a:t>
            </a:r>
            <a:r>
              <a:rPr lang="en-US" b="1" dirty="0"/>
              <a:t> Construct viable arguments and critique the reasoning of others.</a:t>
            </a:r>
            <a:r>
              <a:rPr lang="en-US" dirty="0"/>
              <a:t> </a:t>
            </a:r>
            <a:endParaRPr lang="en-US" dirty="0" smtClean="0"/>
          </a:p>
          <a:p>
            <a:pPr marL="0" indent="0">
              <a:buNone/>
            </a:pPr>
            <a:endParaRPr lang="en-US" dirty="0"/>
          </a:p>
          <a:p>
            <a:pPr marL="0" indent="0">
              <a:buNone/>
            </a:pPr>
            <a:r>
              <a:rPr lang="en-US" b="1" dirty="0">
                <a:hlinkClick r:id="rId5" action="ppaction://hlinkfile"/>
              </a:rPr>
              <a:t>MP4</a:t>
            </a:r>
            <a:r>
              <a:rPr lang="en-US" b="1" dirty="0"/>
              <a:t> Model with mathematics</a:t>
            </a:r>
            <a:r>
              <a:rPr lang="en-US" b="1" dirty="0" smtClean="0"/>
              <a:t>.</a:t>
            </a:r>
          </a:p>
          <a:p>
            <a:pPr marL="0" indent="0">
              <a:buNone/>
            </a:pPr>
            <a:endParaRPr lang="en-US" b="1" dirty="0"/>
          </a:p>
          <a:p>
            <a:pPr marL="0" indent="0">
              <a:buNone/>
            </a:pPr>
            <a:r>
              <a:rPr lang="en-US" b="1" dirty="0">
                <a:hlinkClick r:id="rId6" action="ppaction://hlinkfile"/>
              </a:rPr>
              <a:t>MP5</a:t>
            </a:r>
            <a:r>
              <a:rPr lang="en-US" b="1" dirty="0"/>
              <a:t> Use appropriate tools strategically</a:t>
            </a:r>
            <a:r>
              <a:rPr lang="en-US" b="1" dirty="0" smtClean="0"/>
              <a:t>.</a:t>
            </a:r>
          </a:p>
          <a:p>
            <a:pPr marL="0" indent="0">
              <a:buNone/>
            </a:pPr>
            <a:endParaRPr lang="en-US" b="1" dirty="0"/>
          </a:p>
          <a:p>
            <a:pPr marL="0" indent="0">
              <a:buNone/>
            </a:pPr>
            <a:r>
              <a:rPr lang="en-US" b="1" dirty="0">
                <a:hlinkClick r:id="rId7" action="ppaction://hlinkfile"/>
              </a:rPr>
              <a:t>MP6</a:t>
            </a:r>
            <a:r>
              <a:rPr lang="en-US" b="1" dirty="0"/>
              <a:t> Attend to precision</a:t>
            </a:r>
            <a:r>
              <a:rPr lang="en-US" b="1" dirty="0" smtClean="0"/>
              <a:t>.</a:t>
            </a:r>
          </a:p>
          <a:p>
            <a:pPr marL="0" indent="0">
              <a:buNone/>
            </a:pPr>
            <a:endParaRPr lang="en-US" b="1" dirty="0"/>
          </a:p>
          <a:p>
            <a:pPr marL="0" indent="0">
              <a:buNone/>
            </a:pPr>
            <a:r>
              <a:rPr lang="en-US" b="1" dirty="0">
                <a:hlinkClick r:id="rId8" action="ppaction://hlinkfile"/>
              </a:rPr>
              <a:t>MP7</a:t>
            </a:r>
            <a:r>
              <a:rPr lang="en-US" b="1" dirty="0"/>
              <a:t> Look for and make use of structure</a:t>
            </a:r>
            <a:r>
              <a:rPr lang="en-US" b="1" dirty="0" smtClean="0"/>
              <a:t>.</a:t>
            </a:r>
            <a:r>
              <a:rPr lang="en-US" b="1" dirty="0">
                <a:hlinkClick r:id="rId9" action="ppaction://hlinkfile"/>
              </a:rPr>
              <a:t> </a:t>
            </a:r>
            <a:endParaRPr lang="en-US" b="1" dirty="0" smtClean="0">
              <a:hlinkClick r:id="rId9" action="ppaction://hlinkfile"/>
            </a:endParaRPr>
          </a:p>
          <a:p>
            <a:pPr marL="0" indent="0">
              <a:buNone/>
            </a:pPr>
            <a:endParaRPr lang="en-US" b="1" dirty="0">
              <a:hlinkClick r:id="rId9" action="ppaction://hlinkfile"/>
            </a:endParaRPr>
          </a:p>
          <a:p>
            <a:pPr marL="0" indent="0">
              <a:buNone/>
            </a:pPr>
            <a:r>
              <a:rPr lang="en-US" b="1" dirty="0" smtClean="0">
                <a:hlinkClick r:id="rId9" action="ppaction://hlinkfile"/>
              </a:rPr>
              <a:t>MP8</a:t>
            </a:r>
            <a:r>
              <a:rPr lang="en-US" b="1" dirty="0" smtClean="0"/>
              <a:t> </a:t>
            </a:r>
            <a:r>
              <a:rPr lang="en-US" b="1" dirty="0"/>
              <a:t>Look for and express regularity in repeated reasoning.</a:t>
            </a:r>
            <a:endParaRPr lang="en-US" dirty="0"/>
          </a:p>
        </p:txBody>
      </p:sp>
    </p:spTree>
    <p:extLst>
      <p:ext uri="{BB962C8B-B14F-4D97-AF65-F5344CB8AC3E}">
        <p14:creationId xmlns:p14="http://schemas.microsoft.com/office/powerpoint/2010/main" val="121491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dirty="0" smtClean="0"/>
              <a:t>Standards for Mathematical Practice</a:t>
            </a:r>
            <a:endParaRPr lang="en-US" sz="3200" dirty="0"/>
          </a:p>
        </p:txBody>
      </p:sp>
      <p:sp>
        <p:nvSpPr>
          <p:cNvPr id="3" name="Content Placeholder 2"/>
          <p:cNvSpPr>
            <a:spLocks noGrp="1"/>
          </p:cNvSpPr>
          <p:nvPr>
            <p:ph idx="1"/>
          </p:nvPr>
        </p:nvSpPr>
        <p:spPr>
          <a:xfrm>
            <a:off x="304800" y="838200"/>
            <a:ext cx="8763000" cy="6019800"/>
          </a:xfrm>
        </p:spPr>
        <p:txBody>
          <a:bodyPr>
            <a:normAutofit fontScale="62500" lnSpcReduction="20000"/>
          </a:bodyPr>
          <a:lstStyle/>
          <a:p>
            <a:pPr marL="514350" indent="-514350">
              <a:buAutoNum type="arabicParenR"/>
            </a:pPr>
            <a:r>
              <a:rPr lang="en-US" sz="4500" b="1" dirty="0" smtClean="0"/>
              <a:t>Make </a:t>
            </a:r>
            <a:r>
              <a:rPr lang="en-US" sz="4500" b="1" dirty="0"/>
              <a:t>sense of problems and persevere in </a:t>
            </a:r>
            <a:r>
              <a:rPr lang="en-US" sz="4500" b="1" dirty="0" smtClean="0"/>
              <a:t>solving </a:t>
            </a:r>
            <a:r>
              <a:rPr lang="en-US" sz="4500" b="1" dirty="0"/>
              <a:t>them</a:t>
            </a:r>
            <a:r>
              <a:rPr lang="en-US" sz="4500" b="1" dirty="0" smtClean="0"/>
              <a:t>.</a:t>
            </a:r>
          </a:p>
          <a:p>
            <a:pPr marL="0" indent="0">
              <a:buNone/>
            </a:pPr>
            <a:endParaRPr lang="en-US" b="1" dirty="0"/>
          </a:p>
          <a:p>
            <a:pPr marL="0" indent="0">
              <a:buNone/>
            </a:pPr>
            <a:r>
              <a:rPr lang="en-US" dirty="0"/>
              <a:t>Mathematically proficient students start by explaining to themselves the meaning of a problem and looking for entry points to its solution. </a:t>
            </a:r>
            <a:endParaRPr lang="en-US" dirty="0" smtClean="0"/>
          </a:p>
          <a:p>
            <a:pPr marL="0" indent="0">
              <a:buNone/>
            </a:pPr>
            <a:endParaRPr lang="en-US" dirty="0"/>
          </a:p>
          <a:p>
            <a:pPr marL="0" indent="0">
              <a:buNone/>
            </a:pPr>
            <a:r>
              <a:rPr lang="en-US" dirty="0" smtClean="0"/>
              <a:t>They </a:t>
            </a:r>
            <a:r>
              <a:rPr lang="en-US" dirty="0"/>
              <a:t>analyze givens, constraints, relationships, and goals. They make conjectures about the form and meaning of the solution and plan a solution pathway rather than simply jumping into a solution attempt. </a:t>
            </a:r>
            <a:endParaRPr lang="en-US" dirty="0" smtClean="0"/>
          </a:p>
          <a:p>
            <a:pPr marL="0" indent="0">
              <a:buNone/>
            </a:pPr>
            <a:endParaRPr lang="en-US" dirty="0"/>
          </a:p>
          <a:p>
            <a:pPr marL="0" indent="0">
              <a:buNone/>
            </a:pPr>
            <a:r>
              <a:rPr lang="en-US" dirty="0" smtClean="0"/>
              <a:t>They </a:t>
            </a:r>
            <a:r>
              <a:rPr lang="en-US" dirty="0"/>
              <a:t>consider analogous problems, and try special cases and simpler forms of the original problem in order to gain insight into its solution. They monitor and evaluate their progress and change course if necessary. </a:t>
            </a:r>
            <a:endParaRPr lang="en-US" dirty="0" smtClean="0"/>
          </a:p>
          <a:p>
            <a:pPr marL="0" indent="0">
              <a:buNone/>
            </a:pPr>
            <a:endParaRPr lang="en-US" dirty="0"/>
          </a:p>
          <a:p>
            <a:pPr marL="0" indent="0">
              <a:buNone/>
            </a:pPr>
            <a:r>
              <a:rPr lang="en-US" dirty="0" smtClean="0"/>
              <a:t>Mathematically </a:t>
            </a:r>
            <a:r>
              <a:rPr lang="en-US" dirty="0"/>
              <a:t>proficient students can explain correspondences between equations, verbal descriptions, tables, and graphs or draw diagrams of important features and relationships, graph data, and search for regularity or trends</a:t>
            </a:r>
            <a:r>
              <a:rPr lang="en-US" dirty="0" smtClean="0"/>
              <a:t>.</a:t>
            </a:r>
          </a:p>
          <a:p>
            <a:pPr marL="0" indent="0">
              <a:buNone/>
            </a:pPr>
            <a:endParaRPr lang="en-US" dirty="0"/>
          </a:p>
          <a:p>
            <a:pPr marL="0" indent="0">
              <a:buNone/>
            </a:pPr>
            <a:r>
              <a:rPr lang="en-US" dirty="0" smtClean="0"/>
              <a:t>Mathematically </a:t>
            </a:r>
            <a:r>
              <a:rPr lang="en-US" dirty="0"/>
              <a:t>proficient students check their answers to problems using a different method, and they continually ask themselves, “Does this make sense</a:t>
            </a:r>
            <a:r>
              <a:rPr lang="en-US" dirty="0" smtClean="0"/>
              <a:t>?”</a:t>
            </a:r>
            <a:endParaRPr lang="en-US" dirty="0"/>
          </a:p>
        </p:txBody>
      </p:sp>
    </p:spTree>
    <p:extLst>
      <p:ext uri="{BB962C8B-B14F-4D97-AF65-F5344CB8AC3E}">
        <p14:creationId xmlns:p14="http://schemas.microsoft.com/office/powerpoint/2010/main" val="569924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457200" y="914400"/>
            <a:ext cx="8229600" cy="6324600"/>
          </a:xfrm>
        </p:spPr>
        <p:txBody>
          <a:bodyPr>
            <a:normAutofit fontScale="62500" lnSpcReduction="20000"/>
          </a:bodyPr>
          <a:lstStyle/>
          <a:p>
            <a:pPr marL="0" indent="0">
              <a:buNone/>
            </a:pPr>
            <a:r>
              <a:rPr lang="en-US" sz="2800" b="1" dirty="0" smtClean="0"/>
              <a:t>2)  Reason </a:t>
            </a:r>
            <a:r>
              <a:rPr lang="en-US" sz="2800" b="1" dirty="0"/>
              <a:t>abstractly and quantitatively.</a:t>
            </a:r>
          </a:p>
          <a:p>
            <a:pPr marL="0" indent="0">
              <a:buNone/>
            </a:pPr>
            <a:endParaRPr lang="en-US" dirty="0" smtClean="0"/>
          </a:p>
          <a:p>
            <a:pPr marL="0" indent="0">
              <a:buNone/>
            </a:pPr>
            <a:r>
              <a:rPr lang="en-US" dirty="0"/>
              <a:t>Mathematically proficient students make sense of quantities and their relationships in problem situations. </a:t>
            </a:r>
            <a:endParaRPr lang="en-US" dirty="0" smtClean="0"/>
          </a:p>
          <a:p>
            <a:pPr marL="0" indent="0">
              <a:buNone/>
            </a:pPr>
            <a:endParaRPr lang="en-US" dirty="0"/>
          </a:p>
          <a:p>
            <a:pPr marL="0" indent="0">
              <a:buNone/>
            </a:pPr>
            <a:r>
              <a:rPr lang="en-US" dirty="0" smtClean="0"/>
              <a:t>They </a:t>
            </a:r>
            <a:r>
              <a:rPr lang="en-US" dirty="0"/>
              <a:t>bring two complementary abilities to bear on problems involving quantitative relationships: </a:t>
            </a:r>
            <a:endParaRPr lang="en-US" dirty="0" smtClean="0"/>
          </a:p>
          <a:p>
            <a:pPr marL="0" indent="0">
              <a:buNone/>
            </a:pPr>
            <a:endParaRPr lang="en-US" dirty="0"/>
          </a:p>
          <a:p>
            <a:pPr marL="514350" indent="-514350">
              <a:buFont typeface="+mj-lt"/>
              <a:buAutoNum type="alphaLcParenR"/>
            </a:pPr>
            <a:r>
              <a:rPr lang="en-US" dirty="0" smtClean="0"/>
              <a:t>the </a:t>
            </a:r>
            <a:r>
              <a:rPr lang="en-US" dirty="0"/>
              <a:t>ability to </a:t>
            </a:r>
            <a:r>
              <a:rPr lang="en-US" i="1" u="sng" dirty="0"/>
              <a:t>decontextualize</a:t>
            </a:r>
            <a:r>
              <a:rPr lang="en-US" dirty="0"/>
              <a:t>—to abstract a given situation and represent it </a:t>
            </a:r>
            <a:r>
              <a:rPr lang="en-US" dirty="0" smtClean="0"/>
              <a:t>symbolically </a:t>
            </a:r>
            <a:r>
              <a:rPr lang="en-US" dirty="0"/>
              <a:t>and manipulate the representing symbols as if they have a life of their own, without necessarily attending to their </a:t>
            </a:r>
            <a:r>
              <a:rPr lang="en-US" dirty="0" smtClean="0"/>
              <a:t>referents</a:t>
            </a:r>
          </a:p>
          <a:p>
            <a:pPr marL="0" indent="0">
              <a:buNone/>
            </a:pPr>
            <a:endParaRPr lang="en-US" dirty="0"/>
          </a:p>
          <a:p>
            <a:pPr marL="514350" indent="-514350">
              <a:buAutoNum type="alphaLcParenR" startAt="2"/>
            </a:pPr>
            <a:r>
              <a:rPr lang="en-US" dirty="0" smtClean="0"/>
              <a:t>the </a:t>
            </a:r>
            <a:r>
              <a:rPr lang="en-US" dirty="0"/>
              <a:t>ability to </a:t>
            </a:r>
            <a:r>
              <a:rPr lang="en-US" i="1" u="sng" dirty="0"/>
              <a:t>contextualize</a:t>
            </a:r>
            <a:r>
              <a:rPr lang="en-US" dirty="0"/>
              <a:t>, to pause as needed during the manipulation process in order to probe into the referents for the symbols involved. </a:t>
            </a:r>
            <a:endParaRPr lang="en-US" dirty="0" smtClean="0"/>
          </a:p>
          <a:p>
            <a:pPr marL="0" indent="0">
              <a:buNone/>
            </a:pPr>
            <a:endParaRPr lang="en-US" dirty="0" smtClean="0"/>
          </a:p>
          <a:p>
            <a:pPr marL="0" indent="0">
              <a:buNone/>
            </a:pPr>
            <a:r>
              <a:rPr lang="en-US" dirty="0" smtClean="0"/>
              <a:t>Quantitative </a:t>
            </a:r>
            <a:r>
              <a:rPr lang="en-US" dirty="0"/>
              <a:t>reasoning entails habits of creating a coherent representation of the problem at hand; considering the units involved; attending to the meaning of quantities, not just how to compute them; and knowing and flexibly using different properties of operations and objects.</a:t>
            </a:r>
          </a:p>
          <a:p>
            <a:pPr marL="0" indent="0">
              <a:buNone/>
            </a:pPr>
            <a:endParaRPr lang="en-US" dirty="0"/>
          </a:p>
        </p:txBody>
      </p:sp>
    </p:spTree>
    <p:extLst>
      <p:ext uri="{BB962C8B-B14F-4D97-AF65-F5344CB8AC3E}">
        <p14:creationId xmlns:p14="http://schemas.microsoft.com/office/powerpoint/2010/main" val="3116550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r>
              <a:rPr lang="en-US" sz="3200" dirty="0"/>
              <a:t>Standards for Mathematical Practice</a:t>
            </a:r>
          </a:p>
        </p:txBody>
      </p:sp>
      <p:sp>
        <p:nvSpPr>
          <p:cNvPr id="3" name="Content Placeholder 2"/>
          <p:cNvSpPr>
            <a:spLocks noGrp="1"/>
          </p:cNvSpPr>
          <p:nvPr>
            <p:ph idx="1"/>
          </p:nvPr>
        </p:nvSpPr>
        <p:spPr>
          <a:xfrm>
            <a:off x="457200" y="914400"/>
            <a:ext cx="8229600" cy="5791200"/>
          </a:xfrm>
        </p:spPr>
        <p:txBody>
          <a:bodyPr>
            <a:normAutofit fontScale="62500" lnSpcReduction="20000"/>
          </a:bodyPr>
          <a:lstStyle/>
          <a:p>
            <a:pPr marL="514350" indent="-514350">
              <a:buAutoNum type="arabicParenR" startAt="3"/>
            </a:pPr>
            <a:r>
              <a:rPr lang="en-US" b="1" dirty="0" smtClean="0"/>
              <a:t>Construct </a:t>
            </a:r>
            <a:r>
              <a:rPr lang="en-US" b="1" dirty="0"/>
              <a:t>viable arguments and critique the </a:t>
            </a:r>
            <a:r>
              <a:rPr lang="en-US" b="1" dirty="0" smtClean="0"/>
              <a:t>reasoning </a:t>
            </a:r>
            <a:r>
              <a:rPr lang="en-US" b="1" dirty="0"/>
              <a:t>of others</a:t>
            </a:r>
            <a:r>
              <a:rPr lang="en-US" b="1" dirty="0" smtClean="0"/>
              <a:t>.</a:t>
            </a:r>
          </a:p>
          <a:p>
            <a:pPr marL="0" indent="0">
              <a:buNone/>
            </a:pPr>
            <a:endParaRPr lang="en-US" dirty="0"/>
          </a:p>
          <a:p>
            <a:pPr marL="0" indent="0">
              <a:buNone/>
            </a:pPr>
            <a:r>
              <a:rPr lang="en-US" dirty="0"/>
              <a:t>Mathematically proficient students understand and use stated assumptions, definitions, and previously established results in constructing arguments. </a:t>
            </a:r>
            <a:endParaRPr lang="en-US" dirty="0" smtClean="0"/>
          </a:p>
          <a:p>
            <a:pPr marL="0" indent="0">
              <a:buNone/>
            </a:pPr>
            <a:endParaRPr lang="en-US" dirty="0"/>
          </a:p>
          <a:p>
            <a:pPr marL="0" indent="0">
              <a:buNone/>
            </a:pPr>
            <a:r>
              <a:rPr lang="en-US" dirty="0" smtClean="0"/>
              <a:t>They </a:t>
            </a:r>
            <a:r>
              <a:rPr lang="en-US" dirty="0"/>
              <a:t>are able to analyze situations by breaking them into cases, and can recognize and use counterexamples. </a:t>
            </a:r>
            <a:endParaRPr lang="en-US" dirty="0" smtClean="0"/>
          </a:p>
          <a:p>
            <a:pPr marL="0" indent="0">
              <a:buNone/>
            </a:pPr>
            <a:endParaRPr lang="en-US" dirty="0"/>
          </a:p>
          <a:p>
            <a:pPr marL="0" indent="0">
              <a:buNone/>
            </a:pPr>
            <a:r>
              <a:rPr lang="en-US" dirty="0" smtClean="0"/>
              <a:t>They </a:t>
            </a:r>
            <a:r>
              <a:rPr lang="en-US" dirty="0"/>
              <a:t>justify their conclusions, communicate them to others, and respond to the arguments of others. </a:t>
            </a:r>
            <a:endParaRPr lang="en-US" dirty="0" smtClean="0"/>
          </a:p>
          <a:p>
            <a:pPr marL="0" indent="0">
              <a:buNone/>
            </a:pPr>
            <a:endParaRPr lang="en-US" dirty="0"/>
          </a:p>
          <a:p>
            <a:pPr marL="0" indent="0">
              <a:buNone/>
            </a:pPr>
            <a:r>
              <a:rPr lang="en-US" dirty="0" smtClean="0"/>
              <a:t>Mathematically </a:t>
            </a:r>
            <a:r>
              <a:rPr lang="en-US" dirty="0"/>
              <a:t>proficient students are also able to compare the effectiveness of two plausible arguments, distinguish correct logic or reasoning from that which is flawed, and—if there is a flaw in an argument—explain what it is. </a:t>
            </a:r>
            <a:endParaRPr lang="en-US" dirty="0" smtClean="0"/>
          </a:p>
          <a:p>
            <a:pPr marL="0" indent="0">
              <a:buNone/>
            </a:pPr>
            <a:endParaRPr lang="en-US" dirty="0"/>
          </a:p>
          <a:p>
            <a:pPr marL="0" indent="0">
              <a:buNone/>
            </a:pPr>
            <a:r>
              <a:rPr lang="en-US" dirty="0" smtClean="0"/>
              <a:t>Students can </a:t>
            </a:r>
            <a:r>
              <a:rPr lang="en-US" dirty="0"/>
              <a:t>listen or read the arguments of others, decide whether they make sense, and ask useful questions to clarify or improve the arguments.</a:t>
            </a:r>
          </a:p>
          <a:p>
            <a:pPr marL="0" indent="0">
              <a:buNone/>
            </a:pPr>
            <a:endParaRPr lang="en-US" dirty="0"/>
          </a:p>
        </p:txBody>
      </p:sp>
    </p:spTree>
    <p:extLst>
      <p:ext uri="{BB962C8B-B14F-4D97-AF65-F5344CB8AC3E}">
        <p14:creationId xmlns:p14="http://schemas.microsoft.com/office/powerpoint/2010/main" val="3087792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1324</Words>
  <Application>Microsoft Office PowerPoint</Application>
  <PresentationFormat>On-screen Show (4:3)</PresentationFormat>
  <Paragraphs>113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Common Core State Standards in Mathematics</vt:lpstr>
      <vt:lpstr>http://www.corestandards.org/Math </vt:lpstr>
      <vt:lpstr>PowerPoint Presentation</vt:lpstr>
      <vt:lpstr>How to Read the Common Core State Standards in Mathematics</vt:lpstr>
      <vt:lpstr>PowerPoint Presentation</vt:lpstr>
      <vt:lpstr>Standards for Mathematical Practice</vt:lpstr>
      <vt:lpstr>Standards for Mathematical Practice</vt:lpstr>
      <vt:lpstr>Standards for Mathematical Practice</vt:lpstr>
      <vt:lpstr>Standards for Mathematical Practice</vt:lpstr>
      <vt:lpstr>Standards for Mathematical Practice</vt:lpstr>
      <vt:lpstr>Standards for Mathematical Practice</vt:lpstr>
      <vt:lpstr>Standards for Mathematical Practice</vt:lpstr>
      <vt:lpstr>Standards for Mathematical Practice</vt:lpstr>
      <vt:lpstr>Standards for Mathematical Practice</vt:lpstr>
    </vt:vector>
  </TitlesOfParts>
  <Company>Red Clay Consolidated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State Standards in Mathematics</dc:title>
  <dc:creator>Edward J McGrath</dc:creator>
  <cp:lastModifiedBy>Edward J McGrath</cp:lastModifiedBy>
  <cp:revision>10</cp:revision>
  <dcterms:created xsi:type="dcterms:W3CDTF">2013-02-06T21:36:20Z</dcterms:created>
  <dcterms:modified xsi:type="dcterms:W3CDTF">2013-02-11T15:55:26Z</dcterms:modified>
</cp:coreProperties>
</file>